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73" r:id="rId5"/>
    <p:sldId id="262" r:id="rId6"/>
    <p:sldId id="263" r:id="rId7"/>
    <p:sldId id="272" r:id="rId8"/>
    <p:sldId id="271" r:id="rId9"/>
    <p:sldId id="264" r:id="rId10"/>
    <p:sldId id="265" r:id="rId11"/>
    <p:sldId id="278" r:id="rId12"/>
    <p:sldId id="266" r:id="rId13"/>
    <p:sldId id="27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08D2-BA78-4EDF-B1E5-D7DAAF3F29FE}" type="datetimeFigureOut">
              <a:rPr lang="de-CH" smtClean="0"/>
              <a:t>17.05.2023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F68A-1F0D-47B6-B1DA-C9EB4BFCF1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2485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08D2-BA78-4EDF-B1E5-D7DAAF3F29FE}" type="datetimeFigureOut">
              <a:rPr lang="de-CH" smtClean="0"/>
              <a:t>17.05.2023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F68A-1F0D-47B6-B1DA-C9EB4BFCF1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432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08D2-BA78-4EDF-B1E5-D7DAAF3F29FE}" type="datetimeFigureOut">
              <a:rPr lang="de-CH" smtClean="0"/>
              <a:t>17.05.2023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F68A-1F0D-47B6-B1DA-C9EB4BFCF1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06133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08D2-BA78-4EDF-B1E5-D7DAAF3F29FE}" type="datetimeFigureOut">
              <a:rPr lang="de-CH" smtClean="0"/>
              <a:t>17.05.2023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F68A-1F0D-47B6-B1DA-C9EB4BFCF1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016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08D2-BA78-4EDF-B1E5-D7DAAF3F29FE}" type="datetimeFigureOut">
              <a:rPr lang="de-CH" smtClean="0"/>
              <a:t>17.05.2023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F68A-1F0D-47B6-B1DA-C9EB4BFCF1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437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08D2-BA78-4EDF-B1E5-D7DAAF3F29FE}" type="datetimeFigureOut">
              <a:rPr lang="de-CH" smtClean="0"/>
              <a:t>17.05.2023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F68A-1F0D-47B6-B1DA-C9EB4BFCF1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5824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08D2-BA78-4EDF-B1E5-D7DAAF3F29FE}" type="datetimeFigureOut">
              <a:rPr lang="de-CH" smtClean="0"/>
              <a:t>17.05.2023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F68A-1F0D-47B6-B1DA-C9EB4BFCF1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1607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08D2-BA78-4EDF-B1E5-D7DAAF3F29FE}" type="datetimeFigureOut">
              <a:rPr lang="de-CH" smtClean="0"/>
              <a:t>17.05.2023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F68A-1F0D-47B6-B1DA-C9EB4BFCF1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7163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08D2-BA78-4EDF-B1E5-D7DAAF3F29FE}" type="datetimeFigureOut">
              <a:rPr lang="de-CH" smtClean="0"/>
              <a:t>17.05.2023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F68A-1F0D-47B6-B1DA-C9EB4BFCF1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1512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08D2-BA78-4EDF-B1E5-D7DAAF3F29FE}" type="datetimeFigureOut">
              <a:rPr lang="de-CH" smtClean="0"/>
              <a:t>17.05.2023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F68A-1F0D-47B6-B1DA-C9EB4BFCF1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504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08D2-BA78-4EDF-B1E5-D7DAAF3F29FE}" type="datetimeFigureOut">
              <a:rPr lang="de-CH" smtClean="0"/>
              <a:t>17.05.2023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2F68A-1F0D-47B6-B1DA-C9EB4BFCF1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65846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C08D2-BA78-4EDF-B1E5-D7DAAF3F29FE}" type="datetimeFigureOut">
              <a:rPr lang="de-CH" smtClean="0"/>
              <a:t>17.05.2023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2F68A-1F0D-47B6-B1DA-C9EB4BFCF11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139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commons.wikimedia.org/wiki/Category:Hofstetten-Fl%C3%BCh?uselang=d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5B40DD-8BC2-4B29-8E4D-40D134929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124"/>
            <a:ext cx="12192000" cy="1126662"/>
          </a:xfrm>
          <a:gradFill flip="none" rotWithShape="1"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  <a:tileRect/>
          </a:gradFill>
        </p:spPr>
        <p:txBody>
          <a:bodyPr/>
          <a:lstStyle/>
          <a:p>
            <a:r>
              <a:rPr lang="de-CH" b="1" dirty="0">
                <a:latin typeface="Bahnschrift" panose="020B0502040204020203" pitchFamily="34" charset="0"/>
              </a:rPr>
              <a:t>Zinsloses Darlehen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954B31-637F-489B-BB29-F8B07A2C1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357356"/>
            <a:ext cx="12192000" cy="1655762"/>
          </a:xfrm>
        </p:spPr>
        <p:txBody>
          <a:bodyPr anchor="t" anchorCtr="1">
            <a:normAutofit/>
          </a:bodyPr>
          <a:lstStyle/>
          <a:p>
            <a:r>
              <a:rPr lang="de-CH" sz="3200" dirty="0">
                <a:latin typeface="Bahnschrift"/>
              </a:rPr>
              <a:t>an die Renovation Dachstock der Dorfkirche nach Brand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9F2DF31-F59D-4266-B480-CAA64AF0053C}"/>
              </a:ext>
            </a:extLst>
          </p:cNvPr>
          <p:cNvSpPr txBox="1"/>
          <p:nvPr/>
        </p:nvSpPr>
        <p:spPr>
          <a:xfrm>
            <a:off x="2520950" y="4330871"/>
            <a:ext cx="1714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/>
              <a:t>"</a:t>
            </a:r>
            <a:r>
              <a:rPr lang="de-CH" sz="900">
                <a:hlinkClick r:id="rId2" tooltip="https://commons.wikimedia.org/wiki/Category:Hofstetten-Fl%C3%BCh?uselang=de"/>
              </a:rPr>
              <a:t>Dieses Foto</a:t>
            </a:r>
            <a:r>
              <a:rPr lang="de-CH" sz="900"/>
              <a:t>" von Unbekannter Autor ist lizenziert gemäß </a:t>
            </a:r>
            <a:r>
              <a:rPr lang="de-CH" sz="900">
                <a:hlinkClick r:id="rId3" tooltip="https://creativecommons.org/licenses/by-sa/3.0/"/>
              </a:rPr>
              <a:t>CC BY-SA</a:t>
            </a:r>
            <a:endParaRPr lang="de-CH" sz="9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146FD38-96C8-49DF-B5AB-C51F34AC4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6" b="18035"/>
          <a:stretch/>
        </p:blipFill>
        <p:spPr bwMode="auto">
          <a:xfrm>
            <a:off x="1838425" y="2185237"/>
            <a:ext cx="8515149" cy="456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789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26B9E-A83D-4FEC-9230-062A5F7D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9120"/>
            <a:ext cx="12192000" cy="873759"/>
          </a:xfr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</p:spPr>
        <p:txBody>
          <a:bodyPr/>
          <a:lstStyle/>
          <a:p>
            <a:r>
              <a:rPr lang="de-CH" b="1" dirty="0">
                <a:latin typeface="Bahnschrift"/>
              </a:rPr>
              <a:t>  Finanzen</a:t>
            </a:r>
            <a:endParaRPr lang="de-CH" b="1" dirty="0">
              <a:latin typeface="Bahnschrift" panose="020B0502040204020203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2AD6A7-AB68-474A-A479-AFB253723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de-CH" dirty="0">
              <a:latin typeface="Bahnschrift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de-CH" b="1" dirty="0">
                <a:ea typeface="+mn-lt"/>
                <a:cs typeface="+mn-lt"/>
              </a:rPr>
              <a:t>Effektive Baukosten Stand April 2023</a:t>
            </a:r>
            <a:endParaRPr lang="de-CH" dirty="0">
              <a:latin typeface="Bahnschrift" panose="020B0502040204020203" pitchFamily="34" charset="0"/>
            </a:endParaRPr>
          </a:p>
          <a:p>
            <a:r>
              <a:rPr lang="de-CH" dirty="0">
                <a:ea typeface="+mn-lt"/>
                <a:cs typeface="+mn-lt"/>
              </a:rPr>
              <a:t>Kostenaufstellung Dach </a:t>
            </a:r>
            <a:endParaRPr lang="de-CH" dirty="0"/>
          </a:p>
          <a:p>
            <a:pPr marL="0" indent="0">
              <a:buNone/>
            </a:pPr>
            <a:r>
              <a:rPr lang="de-CH" dirty="0">
                <a:ea typeface="+mn-lt"/>
                <a:cs typeface="+mn-lt"/>
              </a:rPr>
              <a:t>CHF 712'915.25</a:t>
            </a:r>
            <a:endParaRPr lang="de-CH" dirty="0">
              <a:cs typeface="Calibri" panose="020F0502020204030204"/>
            </a:endParaRPr>
          </a:p>
          <a:p>
            <a:r>
              <a:rPr lang="de-CH" dirty="0">
                <a:ea typeface="+mn-lt"/>
                <a:cs typeface="+mn-lt"/>
              </a:rPr>
              <a:t>Kostenaufstellung Decke</a:t>
            </a:r>
            <a:endParaRPr lang="de-CH" dirty="0"/>
          </a:p>
          <a:p>
            <a:pPr marL="0" indent="0">
              <a:buNone/>
            </a:pPr>
            <a:r>
              <a:rPr lang="de-CH" dirty="0">
                <a:ea typeface="+mn-lt"/>
                <a:cs typeface="+mn-lt"/>
              </a:rPr>
              <a:t>CHF 642'581.75</a:t>
            </a:r>
            <a:endParaRPr lang="de-CH" dirty="0">
              <a:cs typeface="Calibri" panose="020F0502020204030204"/>
            </a:endParaRPr>
          </a:p>
          <a:p>
            <a:pPr marL="0" indent="0">
              <a:buNone/>
            </a:pPr>
            <a:endParaRPr lang="de-CH" sz="2600" b="1" dirty="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r>
              <a:rPr lang="de-CH" sz="2600" b="1" dirty="0">
                <a:latin typeface="Calibri"/>
                <a:ea typeface="Calibri"/>
                <a:cs typeface="Calibri"/>
              </a:rPr>
              <a:t>Baukosten sind insgesamt schon bei CHF 4'042'888 (Erwartung Stand Januar CHF 3'583'000)</a:t>
            </a:r>
            <a:endParaRPr lang="de-CH" dirty="0"/>
          </a:p>
          <a:p>
            <a:endParaRPr lang="de-CH" dirty="0">
              <a:latin typeface="Bahnschrift" panose="020B0502040204020203" pitchFamily="34" charset="0"/>
            </a:endParaRPr>
          </a:p>
        </p:txBody>
      </p:sp>
      <p:pic>
        <p:nvPicPr>
          <p:cNvPr id="4" name="Picture 2" descr="Hofstetten-Flüh">
            <a:extLst>
              <a:ext uri="{FF2B5EF4-FFF2-40B4-BE49-F238E27FC236}">
                <a16:creationId xmlns:a16="http://schemas.microsoft.com/office/drawing/2014/main" id="{37FB188A-9EFE-4AB4-9F0A-72476D543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09" y="638179"/>
            <a:ext cx="2161991" cy="7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192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26B9E-A83D-4FEC-9230-062A5F7D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9120"/>
            <a:ext cx="12192000" cy="873759"/>
          </a:xfr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</p:spPr>
        <p:txBody>
          <a:bodyPr/>
          <a:lstStyle/>
          <a:p>
            <a:r>
              <a:rPr lang="de-CH" b="1" dirty="0">
                <a:latin typeface="Bahnschrift"/>
              </a:rPr>
              <a:t>  Bilder der Sanierung</a:t>
            </a:r>
            <a:endParaRPr lang="de-CH" b="1" dirty="0">
              <a:latin typeface="Bahnschrift" panose="020B0502040204020203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2AD6A7-AB68-474A-A479-AFB253723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-CH" dirty="0">
              <a:latin typeface="Bahnschrift"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endParaRPr lang="de-CH"/>
          </a:p>
        </p:txBody>
      </p:sp>
      <p:pic>
        <p:nvPicPr>
          <p:cNvPr id="4" name="Picture 2" descr="Hofstetten-Flüh">
            <a:extLst>
              <a:ext uri="{FF2B5EF4-FFF2-40B4-BE49-F238E27FC236}">
                <a16:creationId xmlns:a16="http://schemas.microsoft.com/office/drawing/2014/main" id="{37FB188A-9EFE-4AB4-9F0A-72476D543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09" y="638179"/>
            <a:ext cx="2161991" cy="7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5" descr="Ein Bild, das Gebäude, Boden enthält.&#10;&#10;Beschreibung automatisch generiert.">
            <a:extLst>
              <a:ext uri="{FF2B5EF4-FFF2-40B4-BE49-F238E27FC236}">
                <a16:creationId xmlns:a16="http://schemas.microsoft.com/office/drawing/2014/main" id="{41592FB4-5B98-2CB5-8421-A0E46C9F7C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6877" y="3730775"/>
            <a:ext cx="3976914" cy="2988734"/>
          </a:xfrm>
          <a:prstGeom prst="rect">
            <a:avLst/>
          </a:prstGeom>
        </p:spPr>
      </p:pic>
      <p:pic>
        <p:nvPicPr>
          <p:cNvPr id="6" name="Grafik 6" descr="Ein Bild, das Himmel, draußen, Gebäude, Grün enthält.&#10;&#10;Beschreibung automatisch generiert.">
            <a:extLst>
              <a:ext uri="{FF2B5EF4-FFF2-40B4-BE49-F238E27FC236}">
                <a16:creationId xmlns:a16="http://schemas.microsoft.com/office/drawing/2014/main" id="{9715203F-9822-125F-269D-353CB023E3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7066" y="2763157"/>
            <a:ext cx="3940628" cy="2964543"/>
          </a:xfrm>
          <a:prstGeom prst="rect">
            <a:avLst/>
          </a:prstGeom>
        </p:spPr>
      </p:pic>
      <p:pic>
        <p:nvPicPr>
          <p:cNvPr id="7" name="Grafik 7" descr="Ein Bild, das Im Haus enthält.&#10;&#10;Beschreibung automatisch generiert.">
            <a:extLst>
              <a:ext uri="{FF2B5EF4-FFF2-40B4-BE49-F238E27FC236}">
                <a16:creationId xmlns:a16="http://schemas.microsoft.com/office/drawing/2014/main" id="{A1D2C1B1-595B-DEE8-C6D3-AC89F17175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05" y="1553634"/>
            <a:ext cx="3783388" cy="287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686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26B9E-A83D-4FEC-9230-062A5F7D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9120"/>
            <a:ext cx="12192000" cy="873759"/>
          </a:xfr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</p:spPr>
        <p:txBody>
          <a:bodyPr/>
          <a:lstStyle/>
          <a:p>
            <a:r>
              <a:rPr lang="de-CH" b="1" dirty="0">
                <a:latin typeface="Bahnschrift" panose="020B0502040204020203" pitchFamily="34" charset="0"/>
              </a:rPr>
              <a:t>  Antrag	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2AD6A7-AB68-474A-A479-AFB253723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de-CH" dirty="0">
                <a:latin typeface="Bahnschrift"/>
                <a:cs typeface="Calibri" panose="020F0502020204030204"/>
              </a:rPr>
              <a:t>Vertrag</a:t>
            </a:r>
            <a:r>
              <a:rPr lang="de-CH" dirty="0">
                <a:latin typeface="Bahnschrift"/>
              </a:rPr>
              <a:t> zwischen Einwohnergemeinde und Kirchgemeinde: </a:t>
            </a:r>
            <a:endParaRPr lang="de-DE" dirty="0">
              <a:cs typeface="Calibri" panose="020F0502020204030204"/>
            </a:endParaRPr>
          </a:p>
          <a:p>
            <a:endParaRPr lang="de-CH" dirty="0">
              <a:latin typeface="Bahnschrift"/>
            </a:endParaRPr>
          </a:p>
          <a:p>
            <a:r>
              <a:rPr lang="de-CH" dirty="0">
                <a:latin typeface="Bahnschrift"/>
              </a:rPr>
              <a:t>CHF 500’000 zinsloses Darlehen über 20 Jahre</a:t>
            </a:r>
            <a:endParaRPr lang="de-CH" dirty="0">
              <a:cs typeface="Calibri"/>
            </a:endParaRPr>
          </a:p>
          <a:p>
            <a:endParaRPr lang="de-CH" dirty="0">
              <a:latin typeface="Bahnschrift" panose="020B0502040204020203" pitchFamily="34" charset="0"/>
            </a:endParaRPr>
          </a:p>
          <a:p>
            <a:r>
              <a:rPr lang="de-CH" dirty="0">
                <a:latin typeface="Bahnschrift" panose="020B0502040204020203" pitchFamily="34" charset="0"/>
              </a:rPr>
              <a:t>Rückzahlung startet erst nach 5 Jahren</a:t>
            </a:r>
          </a:p>
          <a:p>
            <a:endParaRPr lang="de-CH" dirty="0">
              <a:latin typeface="Bahnschrift" panose="020B0502040204020203" pitchFamily="34" charset="0"/>
            </a:endParaRPr>
          </a:p>
          <a:p>
            <a:r>
              <a:rPr lang="de-CH" dirty="0">
                <a:latin typeface="Bahnschrift" panose="020B0502040204020203" pitchFamily="34" charset="0"/>
              </a:rPr>
              <a:t>Gemeinde übernimmt jährliche Zinsen</a:t>
            </a:r>
          </a:p>
          <a:p>
            <a:pPr marL="0" indent="0">
              <a:buNone/>
            </a:pPr>
            <a:r>
              <a:rPr lang="de-CH" dirty="0">
                <a:latin typeface="Bahnschrift"/>
              </a:rPr>
              <a:t>Beispiel: CHF 500’000 zu 1,5 % entspricht CHF 7'500 pro Jahr</a:t>
            </a:r>
          </a:p>
          <a:p>
            <a:pPr marL="0" indent="0">
              <a:buNone/>
            </a:pPr>
            <a:endParaRPr lang="de-CH" dirty="0">
              <a:latin typeface="Bahnschrift" panose="020B0502040204020203" pitchFamily="34" charset="0"/>
            </a:endParaRPr>
          </a:p>
        </p:txBody>
      </p:sp>
      <p:pic>
        <p:nvPicPr>
          <p:cNvPr id="4" name="Picture 2" descr="Hofstetten-Flüh">
            <a:extLst>
              <a:ext uri="{FF2B5EF4-FFF2-40B4-BE49-F238E27FC236}">
                <a16:creationId xmlns:a16="http://schemas.microsoft.com/office/drawing/2014/main" id="{8E2E85B2-0415-4096-BA88-0EA301644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09" y="638179"/>
            <a:ext cx="2161991" cy="7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3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BC960-2E72-1077-201C-CD9A24D9C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FAAAAB-0965-4C25-872A-ABD0D8C86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de-DE" sz="4800" b="1" dirty="0">
              <a:ea typeface="Calibri"/>
              <a:cs typeface="Calibri"/>
            </a:endParaRPr>
          </a:p>
          <a:p>
            <a:pPr marL="0" indent="0" algn="ctr">
              <a:buNone/>
            </a:pPr>
            <a:endParaRPr lang="de-DE" sz="4800" b="1" dirty="0">
              <a:ea typeface="Calibri"/>
              <a:cs typeface="Calibri"/>
            </a:endParaRPr>
          </a:p>
          <a:p>
            <a:pPr marL="0" indent="0" algn="ctr">
              <a:buNone/>
            </a:pPr>
            <a:r>
              <a:rPr lang="de-DE" sz="4800" b="1" dirty="0">
                <a:ea typeface="Calibri"/>
                <a:cs typeface="Calibri"/>
              </a:rPr>
              <a:t>Vielen Dank für die Aufmerksamkeit</a:t>
            </a:r>
            <a:endParaRPr lang="de-DE" sz="4800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DE1C1B5-E8DF-ADB4-E4C7-DAD6B6DA91BD}"/>
              </a:ext>
            </a:extLst>
          </p:cNvPr>
          <p:cNvSpPr txBox="1">
            <a:spLocks/>
          </p:cNvSpPr>
          <p:nvPr/>
        </p:nvSpPr>
        <p:spPr>
          <a:xfrm>
            <a:off x="0" y="579120"/>
            <a:ext cx="12192000" cy="873759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b="1" dirty="0">
                <a:latin typeface="Bahnschrift"/>
              </a:rPr>
              <a:t>  </a:t>
            </a:r>
            <a:endParaRPr lang="de-CH" b="1" dirty="0">
              <a:latin typeface="Bahnschrift" panose="020B0502040204020203" pitchFamily="34" charset="0"/>
            </a:endParaRPr>
          </a:p>
        </p:txBody>
      </p:sp>
      <p:pic>
        <p:nvPicPr>
          <p:cNvPr id="7" name="Picture 2" descr="Hofstetten-Flüh">
            <a:extLst>
              <a:ext uri="{FF2B5EF4-FFF2-40B4-BE49-F238E27FC236}">
                <a16:creationId xmlns:a16="http://schemas.microsoft.com/office/drawing/2014/main" id="{56F4C1B1-F22D-7715-1CA3-6123DD8E4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09" y="638179"/>
            <a:ext cx="2161991" cy="7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9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26B9E-A83D-4FEC-9230-062A5F7D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9120"/>
            <a:ext cx="12192000" cy="873759"/>
          </a:xfr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</p:spPr>
        <p:txBody>
          <a:bodyPr/>
          <a:lstStyle/>
          <a:p>
            <a:r>
              <a:rPr lang="de-CH" b="1" dirty="0">
                <a:latin typeface="Bahnschrift" panose="020B0502040204020203" pitchFamily="34" charset="0"/>
              </a:rPr>
              <a:t>  Ausgangslage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2AD6A7-AB68-474A-A479-AFB253723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latin typeface="Bahnschrift" panose="020B0502040204020203" pitchFamily="34" charset="0"/>
              </a:rPr>
              <a:t>Brand vom 31.12.21 hat die Kirche stark beschädigt</a:t>
            </a:r>
          </a:p>
          <a:p>
            <a:endParaRPr lang="de-CH" dirty="0">
              <a:latin typeface="Bahnschrift" panose="020B0502040204020203" pitchFamily="34" charset="0"/>
            </a:endParaRPr>
          </a:p>
          <a:p>
            <a:r>
              <a:rPr lang="de-CH" dirty="0">
                <a:latin typeface="Bahnschrift" panose="020B0502040204020203" pitchFamily="34" charset="0"/>
              </a:rPr>
              <a:t>Grosse Betroffenheit und Anteilnahme der Bevölkerung </a:t>
            </a:r>
          </a:p>
          <a:p>
            <a:endParaRPr lang="de-CH" dirty="0">
              <a:latin typeface="Bahnschrift" panose="020B0502040204020203" pitchFamily="34" charset="0"/>
            </a:endParaRPr>
          </a:p>
          <a:p>
            <a:r>
              <a:rPr lang="de-CH" dirty="0">
                <a:latin typeface="Bahnschrift" panose="020B0502040204020203" pitchFamily="34" charset="0"/>
              </a:rPr>
              <a:t>Schadenserfassung: nicht brandbedingte Mängel (Pilz/Fäulnis) am Dach festgestellt</a:t>
            </a:r>
          </a:p>
          <a:p>
            <a:endParaRPr lang="de-CH" dirty="0">
              <a:latin typeface="Bahnschrift" panose="020B0502040204020203" pitchFamily="34" charset="0"/>
            </a:endParaRPr>
          </a:p>
          <a:p>
            <a:r>
              <a:rPr lang="de-CH" dirty="0">
                <a:latin typeface="Bahnschrift" panose="020B0502040204020203" pitchFamily="34" charset="0"/>
              </a:rPr>
              <a:t>Aus techn. Gründen müssen Arbeiten am Dach vor Innenausbau stattfinden</a:t>
            </a:r>
          </a:p>
          <a:p>
            <a:pPr marL="0" indent="0">
              <a:buNone/>
            </a:pPr>
            <a:endParaRPr lang="de-CH" dirty="0">
              <a:latin typeface="Bahnschrift" panose="020B0502040204020203" pitchFamily="34" charset="0"/>
            </a:endParaRPr>
          </a:p>
        </p:txBody>
      </p:sp>
      <p:pic>
        <p:nvPicPr>
          <p:cNvPr id="2050" name="Picture 2" descr="Hofstetten-Flüh">
            <a:extLst>
              <a:ext uri="{FF2B5EF4-FFF2-40B4-BE49-F238E27FC236}">
                <a16:creationId xmlns:a16="http://schemas.microsoft.com/office/drawing/2014/main" id="{D133D8FF-3EFE-44FA-B9C2-F46055071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09" y="638179"/>
            <a:ext cx="2161991" cy="7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325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3" descr="Ein Bild, das Text, Licht enthält.&#10;&#10;Beschreibung automatisch generiert.">
            <a:extLst>
              <a:ext uri="{FF2B5EF4-FFF2-40B4-BE49-F238E27FC236}">
                <a16:creationId xmlns:a16="http://schemas.microsoft.com/office/drawing/2014/main" id="{7D68BB4C-9C06-3E3B-D425-58BF480F71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8753" y="180673"/>
            <a:ext cx="4342779" cy="6504289"/>
          </a:xfrm>
        </p:spPr>
      </p:pic>
    </p:spTree>
    <p:extLst>
      <p:ext uri="{BB962C8B-B14F-4D97-AF65-F5344CB8AC3E}">
        <p14:creationId xmlns:p14="http://schemas.microsoft.com/office/powerpoint/2010/main" val="108995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26B9E-A83D-4FEC-9230-062A5F7D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9120"/>
            <a:ext cx="12192000" cy="873759"/>
          </a:xfr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</p:spPr>
        <p:txBody>
          <a:bodyPr/>
          <a:lstStyle/>
          <a:p>
            <a:r>
              <a:rPr lang="de-CH" b="1" dirty="0">
                <a:latin typeface="Bahnschrift" panose="020B0502040204020203" pitchFamily="34" charset="0"/>
              </a:rPr>
              <a:t>  Eindrücke der Schäden</a:t>
            </a:r>
          </a:p>
        </p:txBody>
      </p:sp>
      <p:pic>
        <p:nvPicPr>
          <p:cNvPr id="3" name="Grafik 3">
            <a:extLst>
              <a:ext uri="{FF2B5EF4-FFF2-40B4-BE49-F238E27FC236}">
                <a16:creationId xmlns:a16="http://schemas.microsoft.com/office/drawing/2014/main" id="{035F8709-6306-30E2-6D95-5E25FB4297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27" y="1632101"/>
            <a:ext cx="3987499" cy="2996672"/>
          </a:xfrm>
        </p:spPr>
      </p:pic>
      <p:pic>
        <p:nvPicPr>
          <p:cNvPr id="6" name="Picture 2" descr="Hofstetten-Flüh">
            <a:extLst>
              <a:ext uri="{FF2B5EF4-FFF2-40B4-BE49-F238E27FC236}">
                <a16:creationId xmlns:a16="http://schemas.microsoft.com/office/drawing/2014/main" id="{5608B145-311D-4B6B-A14E-7AD813EA6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09" y="638179"/>
            <a:ext cx="2161991" cy="7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6" descr="Ein Bild, das Gelände, draußen, Schmutzig, Gehweg enthält.&#10;&#10;Beschreibung automatisch generiert.">
            <a:extLst>
              <a:ext uri="{FF2B5EF4-FFF2-40B4-BE49-F238E27FC236}">
                <a16:creationId xmlns:a16="http://schemas.microsoft.com/office/drawing/2014/main" id="{A6CCCD24-7A2D-4FBB-C1D1-C5BF36766F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5925" y="3718681"/>
            <a:ext cx="3989009" cy="2988733"/>
          </a:xfrm>
          <a:prstGeom prst="rect">
            <a:avLst/>
          </a:prstGeom>
        </p:spPr>
      </p:pic>
      <p:pic>
        <p:nvPicPr>
          <p:cNvPr id="7" name="Grafik 7" descr="Ein Bild, das hölzern, Holz, Schritt enthält.&#10;&#10;Beschreibung automatisch generiert.">
            <a:extLst>
              <a:ext uri="{FF2B5EF4-FFF2-40B4-BE49-F238E27FC236}">
                <a16:creationId xmlns:a16="http://schemas.microsoft.com/office/drawing/2014/main" id="{5DE18F79-A853-93CC-861A-26B57EC9C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9923" y="1626204"/>
            <a:ext cx="3868057" cy="291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7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26B9E-A83D-4FEC-9230-062A5F7D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9120"/>
            <a:ext cx="12192000" cy="873759"/>
          </a:xfr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</p:spPr>
        <p:txBody>
          <a:bodyPr/>
          <a:lstStyle/>
          <a:p>
            <a:r>
              <a:rPr lang="de-CH" b="1" dirty="0">
                <a:latin typeface="Bahnschrift" panose="020B0502040204020203" pitchFamily="34" charset="0"/>
              </a:rPr>
              <a:t>  Hergang</a:t>
            </a:r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D6FE0F55-5711-4E15-9B06-99D56B17B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de-CH" dirty="0">
                <a:latin typeface="Bahnschrift" panose="020B0502040204020203" pitchFamily="34" charset="0"/>
              </a:rPr>
              <a:t>Juni 2022: Kirchgemeindeversammlung fasst Beschluss zur Instandstellung der Kirche</a:t>
            </a:r>
          </a:p>
          <a:p>
            <a:endParaRPr lang="de-CH" dirty="0">
              <a:latin typeface="Bahnschrift" panose="020B0502040204020203" pitchFamily="34" charset="0"/>
            </a:endParaRPr>
          </a:p>
          <a:p>
            <a:r>
              <a:rPr lang="de-CH" dirty="0">
                <a:latin typeface="Bahnschrift" panose="020B0502040204020203" pitchFamily="34" charset="0"/>
              </a:rPr>
              <a:t>30.8.2022: Gesuch der Kirchgemeinde um finanzielle Unterstützung durch die Einwohnergemeinde an den Wiederinstandstellungskosten</a:t>
            </a:r>
          </a:p>
          <a:p>
            <a:endParaRPr lang="de-CH" dirty="0">
              <a:latin typeface="Bahnschrift" panose="020B0502040204020203" pitchFamily="34" charset="0"/>
            </a:endParaRPr>
          </a:p>
          <a:p>
            <a:r>
              <a:rPr lang="de-CH" dirty="0">
                <a:latin typeface="Bahnschrift" panose="020B0502040204020203" pitchFamily="34" charset="0"/>
              </a:rPr>
              <a:t>18.10.2022: Gemeinderat beauftragt AG Kirche zur Klärung von Fragen und Ausarbeitung eines Vorschlags z.H. GR </a:t>
            </a:r>
          </a:p>
          <a:p>
            <a:endParaRPr lang="de-CH" dirty="0">
              <a:latin typeface="Bahnschrift" panose="020B0502040204020203" pitchFamily="34" charset="0"/>
            </a:endParaRPr>
          </a:p>
        </p:txBody>
      </p:sp>
      <p:pic>
        <p:nvPicPr>
          <p:cNvPr id="5" name="Picture 2" descr="Hofstetten-Flüh">
            <a:extLst>
              <a:ext uri="{FF2B5EF4-FFF2-40B4-BE49-F238E27FC236}">
                <a16:creationId xmlns:a16="http://schemas.microsoft.com/office/drawing/2014/main" id="{E0AA4D0F-2DA5-4850-A6EA-21FA1200B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09" y="638179"/>
            <a:ext cx="2161991" cy="7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1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26B9E-A83D-4FEC-9230-062A5F7D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9120"/>
            <a:ext cx="12192000" cy="873759"/>
          </a:xfr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</p:spPr>
        <p:txBody>
          <a:bodyPr/>
          <a:lstStyle/>
          <a:p>
            <a:r>
              <a:rPr lang="de-CH" b="1" dirty="0">
                <a:latin typeface="Bahnschrift"/>
              </a:rPr>
              <a:t>  Nutzen für das Dorfleben</a:t>
            </a:r>
            <a:endParaRPr lang="de-CH" b="1" dirty="0">
              <a:latin typeface="Bahnschrift" panose="020B0502040204020203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2AD6A7-AB68-474A-A479-AFB253723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41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CH" dirty="0">
                <a:latin typeface="Bahnschrift"/>
                <a:cs typeface="Arial"/>
              </a:rPr>
              <a:t>die katholische Kirchgemeinde (ca. 1000 Personen) ist ein wichtiger Teil des gesellschaftlichen und kulturellen Lebens in Hofstetten-Flüh.</a:t>
            </a:r>
          </a:p>
          <a:p>
            <a:r>
              <a:rPr lang="de-CH" dirty="0">
                <a:latin typeface="Bahnschrift"/>
                <a:cs typeface="Arial"/>
              </a:rPr>
              <a:t>Leistungen der katholischen Kirche richten sich nicht nur Katholiken und Kirchgänger</a:t>
            </a:r>
          </a:p>
          <a:p>
            <a:r>
              <a:rPr lang="de-CH" dirty="0">
                <a:latin typeface="Bahnschrift"/>
                <a:cs typeface="Arial"/>
              </a:rPr>
              <a:t>Die Personen, die für die Kirche tätig sind, haben ein offenes Ohr für Leute aus der ganzen Bevölkerung und deren Anliegen. </a:t>
            </a:r>
          </a:p>
          <a:p>
            <a:r>
              <a:rPr lang="de-CH" dirty="0">
                <a:latin typeface="Bahnschrift"/>
                <a:cs typeface="Arial"/>
              </a:rPr>
              <a:t>ökumenisches Engagement der kath. Kirche erreicht ebenfalls die evangelisch-reformierten Christen unserer Gemeinde </a:t>
            </a:r>
          </a:p>
          <a:p>
            <a:endParaRPr lang="de-CH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de-CH" dirty="0">
              <a:latin typeface="Bahnschrift" panose="020B0502040204020203" pitchFamily="34" charset="0"/>
            </a:endParaRPr>
          </a:p>
          <a:p>
            <a:endParaRPr lang="de-CH" dirty="0">
              <a:latin typeface="Bahnschrift" panose="020B0502040204020203" pitchFamily="34" charset="0"/>
            </a:endParaRPr>
          </a:p>
        </p:txBody>
      </p:sp>
      <p:pic>
        <p:nvPicPr>
          <p:cNvPr id="4" name="Picture 2" descr="Hofstetten-Flüh">
            <a:extLst>
              <a:ext uri="{FF2B5EF4-FFF2-40B4-BE49-F238E27FC236}">
                <a16:creationId xmlns:a16="http://schemas.microsoft.com/office/drawing/2014/main" id="{DE4B767D-6990-40AB-991A-6DEB2462F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09" y="638179"/>
            <a:ext cx="2161991" cy="7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9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26B9E-A83D-4FEC-9230-062A5F7D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9120"/>
            <a:ext cx="12192000" cy="873759"/>
          </a:xfr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</p:spPr>
        <p:txBody>
          <a:bodyPr/>
          <a:lstStyle/>
          <a:p>
            <a:r>
              <a:rPr lang="de-CH" b="1" dirty="0">
                <a:latin typeface="Bahnschrift"/>
              </a:rPr>
              <a:t>  Nutzen für das Dorfleben</a:t>
            </a:r>
            <a:endParaRPr lang="de-CH" b="1" dirty="0">
              <a:latin typeface="Bahnschrift" panose="020B0502040204020203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2AD6A7-AB68-474A-A479-AFB253723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141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" dirty="0">
                <a:latin typeface="Bahnschrift"/>
                <a:cs typeface="Arial"/>
              </a:rPr>
              <a:t>Gemeinde hat einen würdigen Raum für Abdankungen religiös orientierter Trauergemeinden, die nicht (mehr) der kath. Kirche angehören</a:t>
            </a:r>
          </a:p>
          <a:p>
            <a:r>
              <a:rPr lang="de" dirty="0" err="1">
                <a:latin typeface="Bahnschrift"/>
                <a:cs typeface="Arial"/>
              </a:rPr>
              <a:t>Grosser</a:t>
            </a:r>
            <a:r>
              <a:rPr lang="de" dirty="0">
                <a:latin typeface="Bahnschrift"/>
                <a:cs typeface="Arial"/>
              </a:rPr>
              <a:t> Nutzen für Vereine und Kommissionen</a:t>
            </a:r>
          </a:p>
          <a:p>
            <a:r>
              <a:rPr lang="de" dirty="0">
                <a:latin typeface="Bahnschrift"/>
                <a:cs typeface="Arial"/>
              </a:rPr>
              <a:t>Ortsvereine, Behörden, Schule können das Pfarreizentrum zweimal pro Jahr kostenlos nutzen</a:t>
            </a:r>
            <a:endParaRPr lang="de" dirty="0">
              <a:latin typeface="Bahnschrift" panose="020B0502040204020203" pitchFamily="34" charset="0"/>
              <a:cs typeface="Arial"/>
            </a:endParaRPr>
          </a:p>
          <a:p>
            <a:r>
              <a:rPr lang="de" dirty="0">
                <a:latin typeface="Bahnschrift"/>
                <a:cs typeface="Arial"/>
              </a:rPr>
              <a:t>In der Kirche finden feierliche, dem geweihten Ort angemessene Anlässe statt. Im Pfarreisaal werden politische, gesellschaftliche und kulturelle Anlässe durchgeführt</a:t>
            </a:r>
            <a:endParaRPr lang="de" dirty="0">
              <a:latin typeface="Bahnschrift" panose="020B0502040204020203" pitchFamily="34" charset="0"/>
              <a:cs typeface="Arial"/>
            </a:endParaRPr>
          </a:p>
          <a:p>
            <a:endParaRPr lang="de-CH" dirty="0">
              <a:latin typeface="Bahnschrift" panose="020B0502040204020203" pitchFamily="34" charset="0"/>
              <a:cs typeface="Arial"/>
            </a:endParaRPr>
          </a:p>
          <a:p>
            <a:pPr marL="0" indent="0">
              <a:buNone/>
            </a:pPr>
            <a:endParaRPr lang="de-CH" dirty="0">
              <a:latin typeface="Bahnschrift" panose="020B0502040204020203" pitchFamily="34" charset="0"/>
              <a:cs typeface="Arial"/>
            </a:endParaRPr>
          </a:p>
          <a:p>
            <a:endParaRPr lang="de-CH" dirty="0">
              <a:latin typeface="Bahnschrift" panose="020B0502040204020203" pitchFamily="34" charset="0"/>
            </a:endParaRPr>
          </a:p>
        </p:txBody>
      </p:sp>
      <p:pic>
        <p:nvPicPr>
          <p:cNvPr id="4" name="Picture 2" descr="Hofstetten-Flüh">
            <a:extLst>
              <a:ext uri="{FF2B5EF4-FFF2-40B4-BE49-F238E27FC236}">
                <a16:creationId xmlns:a16="http://schemas.microsoft.com/office/drawing/2014/main" id="{DE4B767D-6990-40AB-991A-6DEB2462F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09" y="638179"/>
            <a:ext cx="2161991" cy="7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6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26B9E-A83D-4FEC-9230-062A5F7D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9120"/>
            <a:ext cx="12192000" cy="873759"/>
          </a:xfr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</p:spPr>
        <p:txBody>
          <a:bodyPr/>
          <a:lstStyle/>
          <a:p>
            <a:r>
              <a:rPr lang="de-CH" b="1" dirty="0">
                <a:latin typeface="Bahnschrift"/>
              </a:rPr>
              <a:t>  Dorfbild</a:t>
            </a:r>
            <a:endParaRPr lang="de-CH" b="1" dirty="0">
              <a:latin typeface="Bahnschrift" panose="020B0502040204020203" pitchFamily="34" charset="0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2AD6A7-AB68-474A-A479-AFB253723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de" i="1" dirty="0">
              <a:latin typeface="Bahnschrift"/>
              <a:cs typeface="Arial"/>
            </a:endParaRPr>
          </a:p>
          <a:p>
            <a:pPr marL="457200" indent="-457200">
              <a:buFont typeface="Calibri" panose="020B0604020202020204" pitchFamily="34" charset="0"/>
              <a:buChar char="-"/>
            </a:pPr>
            <a:endParaRPr lang="de" sz="2400" dirty="0">
              <a:solidFill>
                <a:schemeClr val="accent2">
                  <a:lumMod val="75000"/>
                </a:schemeClr>
              </a:solidFill>
              <a:latin typeface="Bahnschrift"/>
              <a:cs typeface="Arial"/>
            </a:endParaRPr>
          </a:p>
          <a:p>
            <a:pPr marL="457200" indent="-457200">
              <a:buFont typeface="Calibri" panose="020B0604020202020204" pitchFamily="34" charset="0"/>
              <a:buChar char="-"/>
            </a:pPr>
            <a:endParaRPr lang="de" sz="2400" dirty="0">
              <a:solidFill>
                <a:schemeClr val="accent3">
                  <a:lumMod val="75000"/>
                </a:schemeClr>
              </a:solidFill>
              <a:latin typeface="Bahnschrift"/>
              <a:cs typeface="Arial"/>
            </a:endParaRPr>
          </a:p>
          <a:p>
            <a:pPr marL="457200" indent="-457200">
              <a:buFont typeface="Calibri" panose="020B0604020202020204" pitchFamily="34" charset="0"/>
              <a:buChar char="-"/>
            </a:pPr>
            <a:endParaRPr lang="de" sz="1100" dirty="0">
              <a:latin typeface="Arial"/>
              <a:cs typeface="Arial"/>
            </a:endParaRPr>
          </a:p>
          <a:p>
            <a:endParaRPr lang="de-CH" dirty="0">
              <a:latin typeface="Bahnschrift" panose="020B0502040204020203" pitchFamily="34" charset="0"/>
              <a:cs typeface="Arial"/>
            </a:endParaRPr>
          </a:p>
          <a:p>
            <a:endParaRPr lang="de-CH" dirty="0">
              <a:latin typeface="Bahnschrift" panose="020B0502040204020203" pitchFamily="34" charset="0"/>
            </a:endParaRPr>
          </a:p>
          <a:p>
            <a:pPr marL="0" indent="0">
              <a:buNone/>
            </a:pPr>
            <a:endParaRPr lang="de-CH" dirty="0">
              <a:latin typeface="Bahnschrift" panose="020B0502040204020203" pitchFamily="34" charset="0"/>
            </a:endParaRPr>
          </a:p>
          <a:p>
            <a:endParaRPr lang="de-CH" dirty="0">
              <a:latin typeface="Bahnschrift" panose="020B0502040204020203" pitchFamily="34" charset="0"/>
            </a:endParaRPr>
          </a:p>
        </p:txBody>
      </p:sp>
      <p:pic>
        <p:nvPicPr>
          <p:cNvPr id="4" name="Picture 2" descr="Hofstetten-Flüh">
            <a:extLst>
              <a:ext uri="{FF2B5EF4-FFF2-40B4-BE49-F238E27FC236}">
                <a16:creationId xmlns:a16="http://schemas.microsoft.com/office/drawing/2014/main" id="{DE4B767D-6990-40AB-991A-6DEB2462F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09" y="638179"/>
            <a:ext cx="2161991" cy="7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DCEC8957-8C67-45E3-0663-AF20B14B207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71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">
                <a:latin typeface="Bahnschrift"/>
                <a:cs typeface="Arial"/>
              </a:rPr>
              <a:t>Die denkmalgeschützte St</a:t>
            </a:r>
            <a:r>
              <a:rPr lang="de" dirty="0">
                <a:latin typeface="Bahnschrift"/>
                <a:cs typeface="Arial"/>
              </a:rPr>
              <a:t>. Nikolauskirche gehört zum Dorfbild. </a:t>
            </a:r>
            <a:endParaRPr lang="de-DE" dirty="0">
              <a:latin typeface="Calibri" panose="020F0502020204030204"/>
              <a:cs typeface="Calibri" panose="020F0502020204030204"/>
            </a:endParaRPr>
          </a:p>
          <a:p>
            <a:r>
              <a:rPr lang="de" dirty="0">
                <a:latin typeface="Bahnschrift"/>
                <a:cs typeface="Arial"/>
              </a:rPr>
              <a:t>Der Gemeinderat unterstützt die Instandstellung unserer Dorfkirche, die seit Jahrhunderten zum Dorfbild gehört.</a:t>
            </a:r>
            <a:endParaRPr lang="de-DE" dirty="0">
              <a:cs typeface="Calibri"/>
            </a:endParaRPr>
          </a:p>
          <a:p>
            <a:r>
              <a:rPr lang="de" dirty="0">
                <a:latin typeface="Bahnschrift"/>
                <a:cs typeface="Arial"/>
              </a:rPr>
              <a:t>Die Einwohnergemeinde hat auch frühere Renovationen unterstützt: </a:t>
            </a:r>
            <a:endParaRPr lang="de" dirty="0">
              <a:latin typeface="Bahnschrift" panose="020B0502040204020203" pitchFamily="34" charset="0"/>
              <a:cs typeface="Arial"/>
            </a:endParaRPr>
          </a:p>
          <a:p>
            <a:pPr marL="914400" lvl="1" indent="-457200">
              <a:buFont typeface="Calibri" panose="020B0604020202020204" pitchFamily="34" charset="0"/>
              <a:buChar char="-"/>
            </a:pPr>
            <a:r>
              <a:rPr lang="de" dirty="0">
                <a:latin typeface="Bahnschrift"/>
                <a:cs typeface="Arial"/>
              </a:rPr>
              <a:t>1998 Kunstwerk Hanselmann gestiftet</a:t>
            </a:r>
            <a:endParaRPr lang="de" dirty="0">
              <a:latin typeface="Bahnschrift" panose="020B0502040204020203" pitchFamily="34" charset="0"/>
              <a:cs typeface="Arial"/>
            </a:endParaRPr>
          </a:p>
          <a:p>
            <a:pPr marL="914400" lvl="1" indent="-457200">
              <a:buFont typeface="Calibri" panose="020B0604020202020204" pitchFamily="34" charset="0"/>
              <a:buChar char="-"/>
            </a:pPr>
            <a:r>
              <a:rPr lang="de" dirty="0">
                <a:latin typeface="Bahnschrift"/>
                <a:cs typeface="Arial"/>
              </a:rPr>
              <a:t>1990 Turmfest </a:t>
            </a:r>
            <a:endParaRPr lang="de" dirty="0">
              <a:latin typeface="Bahnschrift" panose="020B0502040204020203" pitchFamily="34" charset="0"/>
              <a:cs typeface="Arial"/>
            </a:endParaRPr>
          </a:p>
          <a:p>
            <a:endParaRPr lang="de-CH" dirty="0">
              <a:latin typeface="Bahnschrift" panose="020B0502040204020203" pitchFamily="34" charset="0"/>
              <a:cs typeface="Arial"/>
            </a:endParaRPr>
          </a:p>
          <a:p>
            <a:pPr marL="0" indent="0">
              <a:buNone/>
            </a:pPr>
            <a:endParaRPr lang="de-CH" dirty="0">
              <a:latin typeface="Bahnschrift" panose="020B0502040204020203" pitchFamily="34" charset="0"/>
              <a:cs typeface="Arial"/>
            </a:endParaRPr>
          </a:p>
          <a:p>
            <a:endParaRPr lang="de-CH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6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126B9E-A83D-4FEC-9230-062A5F7D0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79120"/>
            <a:ext cx="12192000" cy="873759"/>
          </a:xfrm>
          <a:gradFill>
            <a:gsLst>
              <a:gs pos="0">
                <a:schemeClr val="bg2">
                  <a:lumMod val="75000"/>
                </a:schemeClr>
              </a:gs>
              <a:gs pos="100000">
                <a:schemeClr val="bg2">
                  <a:lumMod val="50000"/>
                </a:schemeClr>
              </a:gs>
            </a:gsLst>
            <a:lin ang="0" scaled="1"/>
          </a:gradFill>
        </p:spPr>
        <p:txBody>
          <a:bodyPr/>
          <a:lstStyle/>
          <a:p>
            <a:r>
              <a:rPr lang="de-CH" b="1" dirty="0">
                <a:latin typeface="Bahnschrift" panose="020B0502040204020203" pitchFamily="34" charset="0"/>
              </a:rPr>
              <a:t>  Bedarf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42AD6A7-AB68-474A-A479-AFB253723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de-CH" dirty="0">
                <a:latin typeface="Bahnschrift"/>
              </a:rPr>
              <a:t>Die Versicherungsleistungen decken nicht alle Instandstellungskosten</a:t>
            </a:r>
          </a:p>
          <a:p>
            <a:r>
              <a:rPr lang="de-CH" dirty="0">
                <a:latin typeface="Bahnschrift"/>
              </a:rPr>
              <a:t>Handwerksbetriebe müssen jetzt bezahlt werden und nicht erst nach Abschluss der gesamten Arbeiten</a:t>
            </a:r>
          </a:p>
          <a:p>
            <a:r>
              <a:rPr lang="de-CH" dirty="0">
                <a:latin typeface="Bahnschrift"/>
              </a:rPr>
              <a:t>Viele Gelder werden erst nach vorliegenden Schlussrechnungen bezahlt (Versicherungen, Denkmalpflege, Synode)</a:t>
            </a:r>
            <a:endParaRPr lang="de-CH" dirty="0">
              <a:latin typeface="Bahnschrift" panose="020B0502040204020203" pitchFamily="34" charset="0"/>
            </a:endParaRPr>
          </a:p>
          <a:p>
            <a:r>
              <a:rPr lang="de-CH" dirty="0">
                <a:latin typeface="Bahnschrift"/>
              </a:rPr>
              <a:t>Die Kirchgemeinde hat bereits die Hälfte ihrer Eigenmittel für die Renovation eingesetzt</a:t>
            </a:r>
            <a:endParaRPr lang="en-US" dirty="0">
              <a:latin typeface="Bahnschrift"/>
            </a:endParaRPr>
          </a:p>
          <a:p>
            <a:pPr marL="0" indent="0">
              <a:buNone/>
            </a:pPr>
            <a:endParaRPr lang="de-CH" dirty="0">
              <a:latin typeface="Bahnschrift" panose="020B0502040204020203" pitchFamily="34" charset="0"/>
            </a:endParaRPr>
          </a:p>
        </p:txBody>
      </p:sp>
      <p:pic>
        <p:nvPicPr>
          <p:cNvPr id="4" name="Picture 2" descr="Hofstetten-Flüh">
            <a:extLst>
              <a:ext uri="{FF2B5EF4-FFF2-40B4-BE49-F238E27FC236}">
                <a16:creationId xmlns:a16="http://schemas.microsoft.com/office/drawing/2014/main" id="{F1571D8F-EEF6-4F22-86AB-C63B98CC0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09" y="638179"/>
            <a:ext cx="2161991" cy="70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8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424</Words>
  <Application>Microsoft Office PowerPoint</Application>
  <PresentationFormat>Breitbild</PresentationFormat>
  <Paragraphs>71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Bahnschrift</vt:lpstr>
      <vt:lpstr>Calibri</vt:lpstr>
      <vt:lpstr>Calibri Light</vt:lpstr>
      <vt:lpstr>Office Theme</vt:lpstr>
      <vt:lpstr>Zinsloses Darlehen </vt:lpstr>
      <vt:lpstr>  Ausgangslage</vt:lpstr>
      <vt:lpstr>PowerPoint-Präsentation</vt:lpstr>
      <vt:lpstr>  Eindrücke der Schäden</vt:lpstr>
      <vt:lpstr>  Hergang</vt:lpstr>
      <vt:lpstr>  Nutzen für das Dorfleben</vt:lpstr>
      <vt:lpstr>  Nutzen für das Dorfleben</vt:lpstr>
      <vt:lpstr>  Dorfbild</vt:lpstr>
      <vt:lpstr>  Bedarf</vt:lpstr>
      <vt:lpstr>  Finanzen</vt:lpstr>
      <vt:lpstr>  Bilder der Sanierung</vt:lpstr>
      <vt:lpstr>  Antrag 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Zinsloses Darlehen</dc:title>
  <dc:creator>Saskia Aebi-Stöcklin</dc:creator>
  <cp:lastModifiedBy>Verena Rueger</cp:lastModifiedBy>
  <cp:revision>503</cp:revision>
  <dcterms:created xsi:type="dcterms:W3CDTF">2023-04-24T20:04:44Z</dcterms:created>
  <dcterms:modified xsi:type="dcterms:W3CDTF">2023-05-17T14:56:16Z</dcterms:modified>
</cp:coreProperties>
</file>